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8" r:id="rId3"/>
    <p:sldMasterId id="2147483690" r:id="rId4"/>
  </p:sldMasterIdLst>
  <p:notesMasterIdLst>
    <p:notesMasterId r:id="rId32"/>
  </p:notesMasterIdLst>
  <p:sldIdLst>
    <p:sldId id="283" r:id="rId5"/>
    <p:sldId id="1198" r:id="rId6"/>
    <p:sldId id="1407" r:id="rId7"/>
    <p:sldId id="1363" r:id="rId8"/>
    <p:sldId id="1383" r:id="rId9"/>
    <p:sldId id="1364" r:id="rId10"/>
    <p:sldId id="1384" r:id="rId11"/>
    <p:sldId id="1385" r:id="rId12"/>
    <p:sldId id="1386" r:id="rId13"/>
    <p:sldId id="1387" r:id="rId14"/>
    <p:sldId id="1388" r:id="rId15"/>
    <p:sldId id="1389" r:id="rId16"/>
    <p:sldId id="1391" r:id="rId17"/>
    <p:sldId id="1392" r:id="rId18"/>
    <p:sldId id="1393" r:id="rId19"/>
    <p:sldId id="1394" r:id="rId20"/>
    <p:sldId id="1395" r:id="rId21"/>
    <p:sldId id="1396" r:id="rId22"/>
    <p:sldId id="1397" r:id="rId23"/>
    <p:sldId id="1398" r:id="rId24"/>
    <p:sldId id="1399" r:id="rId25"/>
    <p:sldId id="1400" r:id="rId26"/>
    <p:sldId id="1365" r:id="rId27"/>
    <p:sldId id="1402" r:id="rId28"/>
    <p:sldId id="1403" r:id="rId29"/>
    <p:sldId id="1406" r:id="rId30"/>
    <p:sldId id="1294" r:id="rId31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4598" autoAdjust="0"/>
  </p:normalViewPr>
  <p:slideViewPr>
    <p:cSldViewPr snapToGrid="0">
      <p:cViewPr varScale="1">
        <p:scale>
          <a:sx n="75" d="100"/>
          <a:sy n="75" d="100"/>
        </p:scale>
        <p:origin x="70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E8991-F6DB-41A6-A292-6AD7C364E532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94129-0168-42B5-A5A8-99618E5AF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9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6B7CB7-DBA4-434E-9029-EDC6104C4D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82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Администрация СШ (</a:t>
            </a:r>
            <a:r>
              <a:rPr lang="ru-RU" sz="12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самооценк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94129-0168-42B5-A5A8-99618E5AFFF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DFE0E-2F5C-F9FA-AB8D-966EF2843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82A4E7-46E6-8BE1-FE58-74495023A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52C6D-A994-4DFA-BC7A-F8435A3C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5F890-F61A-96E0-526E-65C45B64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CF24A-5AAC-19FB-1B1E-EA31ECCF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1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F4988-EEA3-3C16-ADD8-4AE4EBC4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D4DA47-4E08-CE6E-D823-0DCC5ED12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2D0942-7A06-8C5B-289E-0D3B861C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BF4E9-51E8-122F-4E9F-1CF3D15D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53647-40D9-6FCB-6EE9-FE040EF0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1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4D860-987E-B9DE-B60F-1E9D7186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817E75-43C3-672A-4271-E65CA8BAD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73832-118B-397D-6D8D-33EDA68F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11270-0825-6CAA-3880-A5FF6BB3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66A069-4365-F8DF-9467-F3CDAF92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78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99DA4-2632-6008-4568-4C4954F7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DF8BC2-1F49-86A5-409D-765FE217B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3F03D1-7562-9755-4E48-247AE93F5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00CC1A-1360-FE79-684D-CD2F2999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127CB-BAEE-AB5D-FDA3-71E9B85D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57B61F-287F-D588-6E82-2D7F69A4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21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D5456-50B6-91E4-35DC-A03CF364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D4181C-413D-F89B-C416-D89806A95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66D454-F307-E4DF-466F-AE872A94B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EFDE11-B32A-7351-0023-E5A9DFA9F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CC928C-C397-B983-EA65-50F27B415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A4684E-1416-5275-35D3-AAB9A3EE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343A67-AE9B-2433-FDF6-43EB7EF2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39C2DF-03F3-A77F-588A-10D0AF1C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5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3AB29-ADAA-91BC-D42E-BE37104B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A204D7-AC6A-36C9-AAE9-802E6072A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7AF50E-6C28-9EE8-D394-84596C6E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350B4B-D842-8ACA-C9D8-9110EE21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7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9673F2-A017-7772-E4D1-E1D35046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F5C5DC-D9EE-2BE6-AEA6-20827597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CED462-67D0-0C0B-E995-F41C62BD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1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AAE8D-1776-1E6A-52C8-79DA202E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4A429-24F3-876B-DDEB-05225878B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020A04-E54C-3A76-0ECF-D523F900C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BA4EE7-34F1-E250-70CB-A1FD1FCB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8F22CF-0D80-20F8-D4E4-D3635F74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3F7533-F7AD-8B3F-CAE9-5B08DD8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39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280C0-0080-3440-8BFE-C09504AE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67A665-DFA7-FC19-C853-357852925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30A7E-920A-D207-0844-04BE17AC8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D3A8F6-073F-4CB9-F655-156C0A79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7A56E-FF97-BF2B-A591-94BB4FB4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F955CB-2D38-7B54-F5BE-D0CB8253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46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5CD53-DEA2-55B1-2311-FE8520E5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141F3-E8A3-90A6-8BAD-A23469749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B942E-881D-F7EE-6170-16271319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58C45-086A-8DE6-9AE7-BFF3794A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6B15E-1DA2-7FFD-1403-C05A216E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31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1DCA12-9F2C-50C1-716F-E147C2740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BC82DD-55EE-2406-19AF-237DE7571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186DA8-5AA0-2F9B-B926-24B3A3BF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07C8B-4141-0A45-83BA-F3586E7F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89986-1151-B0CB-0125-CBB73AF0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09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21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5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85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4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6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15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0EEED-7726-46CA-9C05-E873D3D5F5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4335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0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4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DA406-83A5-31E0-CAD3-DE309829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FDBB17-7624-0617-D63A-0DCFD161D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84FE5F-2AFF-7D83-3F02-6DCAE288F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46BA-E651-45F9-8E4B-806FB4E68A45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3ED5BC-D61C-7DBF-250B-C9E637396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11DCF-F6B3-C757-F71D-B9EB90F65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8AD4-3EA5-45A6-8BBB-87BE5386B5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1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C8104D-537B-3EF1-3887-CAB498025DE6}"/>
              </a:ext>
            </a:extLst>
          </p:cNvPr>
          <p:cNvSpPr txBox="1"/>
          <p:nvPr/>
        </p:nvSpPr>
        <p:spPr>
          <a:xfrm>
            <a:off x="319443" y="3338123"/>
            <a:ext cx="1149238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defRPr/>
            </a:pPr>
            <a:r>
              <a:rPr lang="ru-RU" sz="4800" dirty="0">
                <a:solidFill>
                  <a:prstClr val="white"/>
                </a:solidFill>
                <a:latin typeface="Arial" panose="020B0604020202020204" pitchFamily="34" charset="0"/>
                <a:ea typeface="Inter-Hewn" panose="02000803000000020004" pitchFamily="50" charset="0"/>
                <a:cs typeface="Arial" panose="020B0604020202020204" pitchFamily="34" charset="0"/>
              </a:rPr>
              <a:t>Современные подходы </a:t>
            </a:r>
          </a:p>
          <a:p>
            <a:pPr lvl="0" defTabSz="914400">
              <a:lnSpc>
                <a:spcPct val="90000"/>
              </a:lnSpc>
              <a:defRPr/>
            </a:pPr>
            <a:r>
              <a:rPr lang="ru-RU" sz="4800" dirty="0">
                <a:solidFill>
                  <a:prstClr val="white"/>
                </a:solidFill>
                <a:latin typeface="Arial" panose="020B0604020202020204" pitchFamily="34" charset="0"/>
                <a:ea typeface="Inter-Hewn" panose="02000803000000020004" pitchFamily="50" charset="0"/>
                <a:cs typeface="Arial" panose="020B0604020202020204" pitchFamily="34" charset="0"/>
              </a:rPr>
              <a:t>к подготовке спортивного резерва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Inter-Hewn" panose="02000803000000020004" pitchFamily="50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DC6B7B-7FF9-4884-DE5F-327C92E27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5" y="425028"/>
            <a:ext cx="2439295" cy="807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2B6A7D-F8BD-7C21-29BF-88FDD758576A}"/>
              </a:ext>
            </a:extLst>
          </p:cNvPr>
          <p:cNvSpPr txBox="1"/>
          <p:nvPr/>
        </p:nvSpPr>
        <p:spPr>
          <a:xfrm>
            <a:off x="385184" y="4947005"/>
            <a:ext cx="10038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ru-RU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Абрамов Эдуард Николаевич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Нижневартовск, 18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октября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2024 года</a:t>
            </a:r>
          </a:p>
        </p:txBody>
      </p:sp>
    </p:spTree>
    <p:extLst>
      <p:ext uri="{BB962C8B-B14F-4D97-AF65-F5344CB8AC3E}">
        <p14:creationId xmlns:p14="http://schemas.microsoft.com/office/powerpoint/2010/main" val="361134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179593" y="2517310"/>
            <a:ext cx="9832813" cy="2467067"/>
          </a:xfrm>
        </p:spPr>
        <p:txBody>
          <a:bodyPr>
            <a:noAutofit/>
          </a:bodyPr>
          <a:lstStyle/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Отсутствие возможности включения в бессрочную лицензию мест для реализации ДОПСП по видам спорта, не имеющих юридического адреса, таких как: природные территории, лесопарки, парковые зоны, акватории, быстровозводимые, сборно-разборные конструкции и </a:t>
            </a:r>
            <a:r>
              <a:rPr lang="ru-RU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воздухоопорные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сооружения</a:t>
            </a:r>
          </a:p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Отсутствие возможности включения в бессрочную лицензию мест проведения спортивных мероприятий выездного характера (учебно-тренировочные мероприятия, спортивные соревнования)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1529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9" y="562615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233191" y="255078"/>
            <a:ext cx="9608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нормативного правового регулирования спортивного подготовки</a:t>
            </a:r>
            <a:endParaRPr lang="ru-RU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4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48235" y="1710486"/>
            <a:ext cx="11235766" cy="4935349"/>
          </a:xfrm>
        </p:spPr>
        <p:txBody>
          <a:bodyPr>
            <a:noAutofit/>
          </a:bodyPr>
          <a:lstStyle/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Отсутствие возможности реализации дополнительных образовательных программ спортивной подготовки в отношении лиц, достигших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18-летнего возраста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старше, за счет бюджетных ассигнований</a:t>
            </a:r>
          </a:p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Отсутствие возможности установления тренерам-преподавателям, реализующим дополнительные образовательные программы спортивной подготовки, нормы за ставку заработной платы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24 часа </a:t>
            </a:r>
          </a:p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Отсутствие в законодательстве нормы про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тренеров-преподавателей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нарушение антидопинговых правил</a:t>
            </a:r>
          </a:p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Отсутствие единого спортивно-образовательного пространства (невозможность эффективного межведомственного взаимодействия на уровне субъекта РФ)</a:t>
            </a:r>
          </a:p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Отсутствие возможности отчисления лица, не достигшего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15-летнего возраста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с дополнительной образовательной программы спортивной подготовки за дисциплинарное нарушение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1529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9" y="562615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233191" y="255078"/>
            <a:ext cx="9608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нормативного правового регулирования спортивного подготовки</a:t>
            </a:r>
            <a:endParaRPr lang="ru-RU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4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48235" y="1710486"/>
            <a:ext cx="11235766" cy="493534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Правительству Российской Федерации: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а) внести в Концепцию развития детско-юношеского спорта в РФ до 2030 года и план мероприятий по ее реализации изменения, предусматривающие повышение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доступности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для детей занятий физической культурой и спортом;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б) обеспечить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совершенствование квалификационных требований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присвоению квалификационных категорий тренеров в целях стимулирования талантливых спортсменов к переходу на более высокие этапы спортивной подготовки;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д) обеспечить утверждение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перечня видов спорта с невысокой стоимостью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спортивной экипировки, спортивного инвентаря и оборудования, эксплуатации объектов спорта и спортивных сооружений, а также разработку и направление в исполнительные органы субъектов Российской Федерации рекомендаций по развитию таких видов спорта в государственных и муниципальных организациях, реализующих дополнительные образовательные программы спортивной подготовки;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1529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9" y="562615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233191" y="255078"/>
            <a:ext cx="9608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поручений Президента РФ по вопросам развития детско-юношеского спорта</a:t>
            </a:r>
            <a:endParaRPr lang="ru-RU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8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24329" y="2030118"/>
            <a:ext cx="11235766" cy="362362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Правительству Российской Федерации: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к) обеспечить дальнейшее развитие государственной информационной системы «Единая цифровая платформа «</a:t>
            </a:r>
            <a:r>
              <a:rPr lang="ru-RU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ФКиС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», предусмотрев совершенствование порядка присвоения спортивных разрядов и званий с использованием указанной системы, предоставление услуг по оформлению электронного паспорта спортсмена, формирование и ведение перечней всех объектов спорта, физкультурно-спортивных организаций, индивидуальных предпринимателей, осуществляющих тренерскую и тренерско-преподавательскую деятельность;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л) осуществить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2025 году корректировку ФССП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целях актуализации начиная с 2026 года расходов бюджетов бюджетной системы РФ на спортивную подготовку;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13322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2" y="277895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04908" y="127538"/>
            <a:ext cx="9608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поручений Президента РФ </a:t>
            </a:r>
          </a:p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развития детско-юношеского спорта</a:t>
            </a:r>
            <a:endParaRPr lang="ru-RU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4211" y="2143671"/>
            <a:ext cx="11235766" cy="38806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Правительству Российской Федерации: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о) обеспечить внесение в законодательство РФ изменений, предусматривающих дополнительную защиту прав спортсменов при их переходе в другие физкультурно-спортивные организации, в том числе в случае изменения места жительства.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Рекомендовать Государственной Думе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обеспечить принятие в период осенней сессии 2024 года федерального закона, направленного на совершенствование правового регулирования организации обучения взрослых по дополнительным образовательным программам спортивной подготовки (проект № 422653–8).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14522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" y="373518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04908" y="127538"/>
            <a:ext cx="9608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поручений Президента РФ </a:t>
            </a:r>
          </a:p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развития детско-юношеского спорта</a:t>
            </a:r>
            <a:endParaRPr lang="ru-RU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3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00037" y="2382923"/>
            <a:ext cx="11235766" cy="275803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Рекомендовать исполнительным органам субъектов РФ: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б) обеспечить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перераспределение начиная с 2025 года объемов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государственных заданий государственным и муниципальным организациям, реализующим ДОПСП, предусмотрев приоритетную реализацию таких программ;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в) с учетом ранее данных поручений определить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среднесрочную потребность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тренерско-преподавательских кадрах в организациях, реализующих ДОПСП, и обеспечить удовлетворение такой потребности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использованием механизма целевого обучения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13322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3" y="373519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04908" y="127538"/>
            <a:ext cx="9608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поручений Президента РФ по вопросам развития детско-юношеского спорта</a:t>
            </a:r>
            <a:endParaRPr lang="ru-RU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3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48235" y="3273226"/>
            <a:ext cx="11235766" cy="2015951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Формирование сети организаций с достаточным финансовым обеспечением, которые участвуют в подготовке спортивного резерва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Создание материально-технической базы организаций, осуществляющих подготовку спортивного резерва, с учетом необходимости осуществления ими научно-методического, медико-биологического, медицинского, антидопингового и методического обеспечения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2288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3" y="373519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60740" y="103632"/>
            <a:ext cx="960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распоряжение Правительства РФ от 28 декабря 2021 г. № 3894-р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(Концепция развития детско-юношеского спорта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до 2030 года, II этап (2025-2030 годы)</a:t>
            </a:r>
          </a:p>
        </p:txBody>
      </p:sp>
    </p:spTree>
    <p:extLst>
      <p:ext uri="{BB962C8B-B14F-4D97-AF65-F5344CB8AC3E}">
        <p14:creationId xmlns:p14="http://schemas.microsoft.com/office/powerpoint/2010/main" val="179589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9023" y="2440048"/>
            <a:ext cx="11235766" cy="4265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Проработка вопроса закрепления на законодательном уровне мест осуществления образовательной деятельности, являющихся линейными объектами, территориями, в том числе водными, земельными или лесными участками, а также территориями общего пользования, необходимыми для осуществления образовательной деятельности и учебно-тренировочного процесса, мест проведения спортивных соревнований, как не подлежащих включению в адреса бессрочной лицензии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Разработка и утверждение СанПиН для реализации ДОПСП, учитывающих специфику видов спорта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Разработка и актуализация профессиональных стандартов по должностям педагог (педагогическая деятельность в сфере дошкольного, начального общего, основного общего, среднего общего образования) (воспитатель, учитель), педагог дополнительного образования детей и взрослых,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тренер, тренер-преподаватель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2193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3" y="373519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04908" y="127538"/>
            <a:ext cx="960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распоряжение Правительства РФ от 28 декабря 2021 г. № 3894-р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(Концепция развития детско-юношеского спорта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до 2030 года, II этап (2025-2030 годы)</a:t>
            </a:r>
          </a:p>
        </p:txBody>
      </p:sp>
    </p:spTree>
    <p:extLst>
      <p:ext uri="{BB962C8B-B14F-4D97-AF65-F5344CB8AC3E}">
        <p14:creationId xmlns:p14="http://schemas.microsoft.com/office/powerpoint/2010/main" val="361086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9023" y="2440048"/>
            <a:ext cx="11235766" cy="4265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Актуализация ФГОС в сфере физической культуры в соответствии с профессиональными стандартами сферы физической культуры и спорта в целях развития кадрового потенциала в детско-юношеском спорте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Создание системы непрерывного образования тренеров, тренеров-преподавателей, тренеров по адаптивной физической культуре и адаптивному спорту, тренеров-преподавателей по адаптивной физической культуре и спорту и иных специалистов в области физической культуры и спорта, в том числе по адаптивной физической культуре и спорту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Возрождение Высшей школы тренеров, создание на ее основе кадровых резервов тренерских кадров по видам спорта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Разработка и утверждение программ субъектов РФ, предоставляющих возможность для занятий физической культурой и спортом детям, прежде всего из малообеспеченных семей, на безвозмездной основе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2288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3" y="373519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04908" y="127538"/>
            <a:ext cx="960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распоряжение Правительства РФ от 28 декабря 2021 г. № 3894-р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(Концепция развития детско-юношеского спорта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до 2030 года, II этап (2025-2030 годы)</a:t>
            </a:r>
          </a:p>
        </p:txBody>
      </p:sp>
    </p:spTree>
    <p:extLst>
      <p:ext uri="{BB962C8B-B14F-4D97-AF65-F5344CB8AC3E}">
        <p14:creationId xmlns:p14="http://schemas.microsoft.com/office/powerpoint/2010/main" val="413686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78117" y="2139576"/>
            <a:ext cx="11235766" cy="456602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Разработка и утверждение комплекса мер субъектов РФ, направленных на дополнительную поддержку работников сферы </a:t>
            </a:r>
            <a:r>
              <a:rPr lang="ru-RU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ФКиС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в том числе тренеров-преподавателей, включающих: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создание условий в организациях, реализующих ДОПСП для специалистов, окончивших организации СПО и высшего образования, предусмотрев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дополнительную поддержку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 целью мотивации сохранения кадрового потенциала в регионе и спортивной отрасли;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сохранение сложившихся подходов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вопросам оплаты труда тренера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для тренера-преподавателя с учетом XII раздела Единых рекомендаций по оплате труда;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мероприятия, направленные на распространение положительного опыта Республики Башкортостан по реализации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программы «Сельский тренер»;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мероприятия, направленные на оказание поддержки тренерам и тренерам-преподавателям, в том числе первому осуществлявшему подготовку спортсмена, показавшего высокие спортивные результаты на соревнованиях не ниже всероссийского уровня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20665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94" y="648437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51775" y="1"/>
            <a:ext cx="960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распоряжение Правительства РФ от 28 декабря 2021 г. № 3894-р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(Концепция развития детско-юношеского спорта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до 2030 года, II этап (2025-2030 годы)</a:t>
            </a:r>
          </a:p>
        </p:txBody>
      </p:sp>
    </p:spTree>
    <p:extLst>
      <p:ext uri="{BB962C8B-B14F-4D97-AF65-F5344CB8AC3E}">
        <p14:creationId xmlns:p14="http://schemas.microsoft.com/office/powerpoint/2010/main" val="27856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629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729565" y="1955922"/>
            <a:ext cx="10917602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tabLst>
                <a:tab pos="7127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27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27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2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27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ru-RU" altLang="ru-RU" sz="2400" dirty="0">
                <a:solidFill>
                  <a:srgbClr val="00629B"/>
                </a:solidFill>
                <a:cs typeface="Arial" panose="020B0604020202020204" pitchFamily="34" charset="0"/>
              </a:rPr>
              <a:t>Укрепление роли государства в управлении сферой физической культуры и спорта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12788" algn="l"/>
              </a:tabLst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Новый ФЗ о физической культуре и спорте в Российской Федерации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12788" algn="l"/>
              </a:tabLst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Национальные интересы и суверенная, самодостаточная система физической культуры и спорта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12788" algn="l"/>
              </a:tabLst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Пересмотр полномочий спортивных федераций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12788" algn="l"/>
              </a:tabLst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Усиление автономии профессиональных спортивных лиг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12788" algn="l"/>
              </a:tabLst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«Зачистка» последствий гармонизации (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 Концепции ДЮС)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12788" algn="l"/>
              </a:tabLst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Доступные виды спорта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12788" algn="l"/>
              </a:tabLst>
              <a:defRPr/>
            </a:pPr>
            <a:r>
              <a:rPr kumimoji="0" lang="ru-RU" altLang="ru-RU" sz="2400" b="0" i="0" u="sng" strike="noStrike" kern="1200" cap="none" spc="0" normalizeH="0" baseline="0" noProof="0" dirty="0">
                <a:ln>
                  <a:noFill/>
                </a:ln>
                <a:solidFill>
                  <a:srgbClr val="0062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Реформа высшей школы в части специалистов ФКиС</a:t>
            </a:r>
          </a:p>
        </p:txBody>
      </p:sp>
      <p:sp>
        <p:nvSpPr>
          <p:cNvPr id="11268" name="Rectangle 5"/>
          <p:cNvSpPr txBox="1">
            <a:spLocks noChangeArrowheads="1"/>
          </p:cNvSpPr>
          <p:nvPr/>
        </p:nvSpPr>
        <p:spPr bwMode="auto">
          <a:xfrm>
            <a:off x="336753" y="357168"/>
            <a:ext cx="9892500" cy="14262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Tahoma" panose="020B0604030504040204" pitchFamily="34" charset="0"/>
              </a:rPr>
              <a:t>Текущая повестка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Tahoma" panose="020B0604030504040204" pitchFamily="34" charset="0"/>
              </a:rPr>
              <a:t>и ближайшие перспективы </a:t>
            </a:r>
          </a:p>
        </p:txBody>
      </p:sp>
      <p:sp>
        <p:nvSpPr>
          <p:cNvPr id="11269" name="AutoShape 8" descr="https://xn----ttbccjann2a8d9a.xn--p1ai/images/kub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629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51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69023" y="2374306"/>
            <a:ext cx="11235766" cy="4265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Корректировка ФССП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видам спорта в целях актуализации расходов бюджетов бюджетной системы Российской Федерации на спортивную подготовку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Проработка вопроса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распространения социальных гарантий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предусмотренных для тренера на тренера-преподавателя (348.10 ТК РФ)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Проработка вопроса необходимых изменений в законодательство РФ по итогам правоприменительной практики Федерального закона о гармонизации Проработка вопроса по установлению ответственности, предусмотренной Кодексом об административных правонарушениях РФ и Уголовным кодексом РФ по мерам предотвращения допинга в отношении тренера-преподавателя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Разработка и реализация региональных программ развития детско-юношеского спорта РФ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2115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3" y="373519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04908" y="127538"/>
            <a:ext cx="960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распоряжение Правительства РФ от 28 декабря 2021 г. № 3894-р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(Концепция развития детско-юношеского спорта в РФ до 2030 года, в части II этапа (2025-2030 годы)</a:t>
            </a:r>
          </a:p>
        </p:txBody>
      </p:sp>
    </p:spTree>
    <p:extLst>
      <p:ext uri="{BB962C8B-B14F-4D97-AF65-F5344CB8AC3E}">
        <p14:creationId xmlns:p14="http://schemas.microsoft.com/office/powerpoint/2010/main" val="279005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82576" y="2529695"/>
            <a:ext cx="11235766" cy="35065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Разработка и утверждение методических рекомендаций по вовлечению в систематические занятия физической культурой и спортом детей, находящихся в трудной жизненной ситуации, в том числе состоящих на профилактическом учете в подразделениях по делам несовершеннолетних органов внутренних дел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Передача региональными информационными системами в области физической культуры и спорта первичных данных об обучающихся на этапах спортивной подготовки, в том числе спортивно-оздоровительном этапе во ФГИС «Спорт» и в региональные информационные системы в сфере образования (ежемесячно)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Организация разработки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профессионального стандарта «Спортивный психолог»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20798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4" y="666366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04908" y="127538"/>
            <a:ext cx="960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распоряжение Правительства РФ от 28 декабря 2021 г. № 3894-р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(Концепция развития детско-юношеского спорта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до 2030 года, в части II этапа (2025-2030 годы)</a:t>
            </a:r>
          </a:p>
        </p:txBody>
      </p:sp>
    </p:spTree>
    <p:extLst>
      <p:ext uri="{BB962C8B-B14F-4D97-AF65-F5344CB8AC3E}">
        <p14:creationId xmlns:p14="http://schemas.microsoft.com/office/powerpoint/2010/main" val="103986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00506" y="2139576"/>
            <a:ext cx="11235766" cy="42917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Реализация мероприятий, предусмотренных Едиными рекомендациями по оплате труда с сохранением существующих подходов, сложившихся для тренеров, в том числе в части сохранения основных параметров стимулирования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Реализация комплекса мер, направленных на создание во всех субъектах РФ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школьных спортивных лиг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 виду (видам) спорта, объединяющих школьные спортивные клубы во всех общеобразовательных организациях, а также по повышению эффективности деятельности таких клубов и уровня их финансового обеспечения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Принятие мер, направленных на создание во всех субъектах РФ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Центров раннего физического развития детей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повышение эффективности их деятельности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Корректировка итоговых значений и величины составляющих базовых нормативов затрат для государственных услуг по реализации дополнительных образовательных программ спортивной подготовки и их утверждение с учетом корректировки ФССП по видам спорта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20618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46" y="666147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10885" y="50835"/>
            <a:ext cx="960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распоряжение Правительства РФ от 28 декабря 2021 г. № 3894-р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(Концепция развития детско-юношеского спорта </a:t>
            </a:r>
          </a:p>
          <a:p>
            <a:pPr algn="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до 2030 года, II этап (2025-2030 годы)</a:t>
            </a:r>
          </a:p>
        </p:txBody>
      </p:sp>
    </p:spTree>
    <p:extLst>
      <p:ext uri="{BB962C8B-B14F-4D97-AF65-F5344CB8AC3E}">
        <p14:creationId xmlns:p14="http://schemas.microsoft.com/office/powerpoint/2010/main" val="3298271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2267703-AF9C-3453-191C-CD5FB69C332C}"/>
              </a:ext>
            </a:extLst>
          </p:cNvPr>
          <p:cNvGraphicFramePr>
            <a:graphicFrameLocks noGrp="1"/>
          </p:cNvGraphicFramePr>
          <p:nvPr/>
        </p:nvGraphicFramePr>
        <p:xfrm>
          <a:off x="527722" y="1650850"/>
          <a:ext cx="11348720" cy="4809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0080">
                  <a:extLst>
                    <a:ext uri="{9D8B030D-6E8A-4147-A177-3AD203B41FA5}">
                      <a16:colId xmlns:a16="http://schemas.microsoft.com/office/drawing/2014/main" val="2109840140"/>
                    </a:ext>
                  </a:extLst>
                </a:gridCol>
                <a:gridCol w="5628640">
                  <a:extLst>
                    <a:ext uri="{9D8B030D-6E8A-4147-A177-3AD203B41FA5}">
                      <a16:colId xmlns:a16="http://schemas.microsoft.com/office/drawing/2014/main" val="834950276"/>
                    </a:ext>
                  </a:extLst>
                </a:gridCol>
              </a:tblGrid>
              <a:tr h="91903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спортивного резерва </a:t>
                      </a:r>
                    </a:p>
                    <a:p>
                      <a:pPr algn="ctr"/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спорта высших достижений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социальной политике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12804"/>
                  </a:ext>
                </a:extLst>
              </a:tr>
              <a:tr h="3890683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Выявление и поддержка спортивно-одаренных детей, создание условий для развития и максимально полной реализации их спортивного потенциала, содействие восхождению к вершинам спортивной карьеры и т.д.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черты: спортивный отбор, конкуренция и жесткая атмосфера борьбы за место в составе сильнейших, за прохождение в основной состав, преодоление препятствий и трудностей на пути спортивного восхождения (травмы, психологические кризисы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Вклад спортивной школы в жизнь общества, местного социума, решение важнейших социальных задач (воспитание личности в духе традиционных ценностей, формирование позитивных социальных установок и реализация социально-профилактического потенциала, гармоничное физическое развитие, повышение работоспособности и т.д.)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черты: массовость и сохранность контингента, благоприятная атмосфера, организованный досуг и позитивная занятость детей и подростков и т.д.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7182D9-6F71-F1E3-55D4-ACB49581621E}"/>
              </a:ext>
            </a:extLst>
          </p:cNvPr>
          <p:cNvSpPr/>
          <p:nvPr/>
        </p:nvSpPr>
        <p:spPr>
          <a:xfrm>
            <a:off x="0" y="-7593"/>
            <a:ext cx="12192000" cy="1409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833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D6FD1B-CCF1-8DAB-B8E5-DB93EE444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9" y="404316"/>
            <a:ext cx="1768545" cy="585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163009-D565-7A2E-812D-494FE2661D1C}"/>
              </a:ext>
            </a:extLst>
          </p:cNvPr>
          <p:cNvSpPr txBox="1"/>
          <p:nvPr/>
        </p:nvSpPr>
        <p:spPr>
          <a:xfrm>
            <a:off x="2580640" y="318365"/>
            <a:ext cx="917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миссии спортивной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325988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84093" y="1763883"/>
            <a:ext cx="11235766" cy="50313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Приказ Минспорта России от 30.10.2015 № 999 «Об утверждении требований к обеспечению подготовки спортивного резерва для спортивных сборных команд РФ»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Федеральные стандарты спортивной подготовки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Приказ Минспорта России от 3 августа 2022 г. N 634 "Об особенностях организации и осуществления образовательной деятельности по ДОПСП"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Приказ Минспорта России от 27 января 2023 г. № 57 "Об утверждении порядка приема на обучение по ДОПСП"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Приказ Минспорта России от 7 июля 2022 года N 577 Об утверждении порядка использования организациями дополнительного образования со специальным наименованием "спортивная школа" в своих наименованиях слов "олимпийский", "</a:t>
            </a:r>
            <a:r>
              <a:rPr lang="ru-RU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паралимпийский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", "</a:t>
            </a:r>
            <a:r>
              <a:rPr lang="ru-RU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сурдлимпийский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" или образованных на их основе слов и словосочетаний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Приказ Минспорта России от 21.05.2024 N 525 «О создании системы отбора и комплексного сопровождения спортивно одаренных детей, включая их спортивную ориентацию»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3"/>
            <a:ext cx="12192000" cy="16255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3" y="373519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60740" y="65742"/>
            <a:ext cx="9608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школы – основной элемент </a:t>
            </a:r>
          </a:p>
          <a:p>
            <a:pPr algn="r"/>
            <a: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подготовки спортивного резерва </a:t>
            </a:r>
          </a:p>
          <a:p>
            <a:pPr algn="r"/>
            <a: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спорта высших достижений</a:t>
            </a:r>
          </a:p>
        </p:txBody>
      </p:sp>
    </p:spTree>
    <p:extLst>
      <p:ext uri="{BB962C8B-B14F-4D97-AF65-F5344CB8AC3E}">
        <p14:creationId xmlns:p14="http://schemas.microsoft.com/office/powerpoint/2010/main" val="257733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6163" y="1620448"/>
            <a:ext cx="11235766" cy="503136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Федеральный закон «Об образовании в РФ» (социальная направленность)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Федеральный закон от 24 июня 1999 г. N 120-ФЗ «Об основах системы профилактики безнадзорности и правонарушений несовершеннолетних» (ч. 2 ст. 14):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выявление 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организациях, принимают меры по их воспитанию…;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выявление семей, находящихся в социально опасном положении, и оказание им помощи в обучении и воспитании детей;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обеспечение организации в образовательных организациях ОБЩЕДОСТУПНЫХ спортивных секций, технических и иных кружков, клубов и привлечение к участию в них несовершеннолетних;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осуществление мер по реализации программ и методик, направленных на формирование законопослушного поведения несовершеннолетних.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Федеральный закон от 24.07.1998 N 124-ФЗ «Об основных гарантиях прав ребенка в Российской Федерации»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3"/>
            <a:ext cx="12192000" cy="1518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3" y="373519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310885" y="83672"/>
            <a:ext cx="96080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СШ в реализации социальной политики </a:t>
            </a: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(массовость, бесплатность, доступность, сохранность контингента, общевоспитательные функции, позитивная среда…)</a:t>
            </a:r>
          </a:p>
        </p:txBody>
      </p:sp>
    </p:spTree>
    <p:extLst>
      <p:ext uri="{BB962C8B-B14F-4D97-AF65-F5344CB8AC3E}">
        <p14:creationId xmlns:p14="http://schemas.microsoft.com/office/powerpoint/2010/main" val="2731821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78117" y="2464233"/>
            <a:ext cx="11235766" cy="217589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Социальное партнерство в трудовых отношениях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ТК РФ Статья 23. Понятие социального партнерства в сфере труда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Федеральный закон "О профессиональных союзах, их правах и гарантиях деятельности" от 12.01.1996 N 10-ФЗ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Трехстороннее отраслевое соглашение по организациям сферы физической культуры и спорта Российской Федерации на 2024 - 2026 годы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-170849"/>
            <a:ext cx="12192000" cy="12909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0" y="181979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257097" y="212999"/>
            <a:ext cx="960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общественности в делах спортивной школы</a:t>
            </a:r>
            <a:endParaRPr lang="ru-RU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13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11778F-D8EB-16C4-D158-7FF1BE4F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91" y="129176"/>
            <a:ext cx="6682433" cy="4459635"/>
          </a:xfrm>
          <a:prstGeom prst="rect">
            <a:avLst/>
          </a:prstGeom>
        </p:spPr>
      </p:pic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FF13216-9D3A-7B19-17F3-738332029204}"/>
              </a:ext>
            </a:extLst>
          </p:cNvPr>
          <p:cNvSpPr txBox="1">
            <a:spLocks/>
          </p:cNvSpPr>
          <p:nvPr/>
        </p:nvSpPr>
        <p:spPr>
          <a:xfrm>
            <a:off x="220391" y="5087586"/>
            <a:ext cx="11200644" cy="1283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Телеграм-канал </a:t>
            </a:r>
          </a:p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«Методический кабинет спортивной школы» https://t.me/+vUjPKldJFmJiNWNi</a:t>
            </a:r>
          </a:p>
        </p:txBody>
      </p:sp>
      <p:sp>
        <p:nvSpPr>
          <p:cNvPr id="3" name="Line 9">
            <a:extLst>
              <a:ext uri="{FF2B5EF4-FFF2-40B4-BE49-F238E27FC236}">
                <a16:creationId xmlns:a16="http://schemas.microsoft.com/office/drawing/2014/main" id="{F10D17CD-3632-956F-069B-16BB4E5DF4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3120" y="264660"/>
            <a:ext cx="3738880" cy="0"/>
          </a:xfrm>
          <a:prstGeom prst="line">
            <a:avLst/>
          </a:prstGeom>
          <a:noFill/>
          <a:ln w="19050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0">
            <a:extLst>
              <a:ext uri="{FF2B5EF4-FFF2-40B4-BE49-F238E27FC236}">
                <a16:creationId xmlns:a16="http://schemas.microsoft.com/office/drawing/2014/main" id="{2CCFA9D5-4DA0-A10F-7E67-53F46BFE25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77037" y="0"/>
            <a:ext cx="1" cy="1925770"/>
          </a:xfrm>
          <a:prstGeom prst="line">
            <a:avLst/>
          </a:prstGeom>
          <a:noFill/>
          <a:ln w="19050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163" y="585694"/>
            <a:ext cx="3012142" cy="30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63601" y="1635970"/>
            <a:ext cx="10721788" cy="4903464"/>
          </a:xfrm>
        </p:spPr>
        <p:txBody>
          <a:bodyPr>
            <a:normAutofit fontScale="47500" lnSpcReduction="20000"/>
          </a:bodyPr>
          <a:lstStyle/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 какой системе принадлежат спортивные школы?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Какова основная цель спортивной школы?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Как называется контингент спортивной школы?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Ученый год или спортивный сезон?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Как толковать промежуточную и итоговую аттестацию применительно к дополнительным образовательным программам спортивной подготовки?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Есть ли перспектива выдачи свидетельств об освоении дополнительных образовательных программ спортивной подготовки?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какой профессиональный стандарт опираться спортивной школе?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Как называется должность педагога, который преподает на спортивно-оздоровительном этапе?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Объекты и содержание контроля относительно деятельности спортивной школы…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4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4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1391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833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9" y="562615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143544" y="318566"/>
            <a:ext cx="960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Наследие гармонизации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82314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73742" y="2359984"/>
            <a:ext cx="10877176" cy="410058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Национальные цели развития Российской Федерации:</a:t>
            </a:r>
          </a:p>
          <a:p>
            <a:pPr marL="630238" indent="-6302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сохранение населения, </a:t>
            </a:r>
            <a:r>
              <a:rPr lang="ru-RU" sz="2000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укрепление здоровья и повышение благополучия людей, 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поддержка семьи;</a:t>
            </a:r>
          </a:p>
          <a:p>
            <a:pPr marL="630238" indent="-6302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u="sng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реализация потенциала каждого человека, развитие его талантов, воспитание патриотичной и социально ответственной личности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630238" indent="-6302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комфортная и безопасная среда для жизни;</a:t>
            </a:r>
          </a:p>
          <a:p>
            <a:pPr marL="630238" indent="-6302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экологическое благополучие;</a:t>
            </a:r>
          </a:p>
          <a:p>
            <a:pPr marL="630238" indent="-6302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устойчивая и динамичная экономика;</a:t>
            </a:r>
          </a:p>
          <a:p>
            <a:pPr marL="630238" indent="-6302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технологическое лидерство;</a:t>
            </a:r>
          </a:p>
          <a:p>
            <a:pPr marL="630238" indent="-6302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цифровая трансформация государственного и муниципального управления, экономики и социальной сферы.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BE6B69-6A84-1431-34AA-A3B8887D3223}"/>
              </a:ext>
            </a:extLst>
          </p:cNvPr>
          <p:cNvSpPr/>
          <p:nvPr/>
        </p:nvSpPr>
        <p:spPr>
          <a:xfrm>
            <a:off x="0" y="0"/>
            <a:ext cx="12192000" cy="22053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833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38846A-0715-9AF7-AE50-44438204D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4" y="532674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1B57D2-5D38-C65E-DDA4-116DFE9F5322}"/>
              </a:ext>
            </a:extLst>
          </p:cNvPr>
          <p:cNvSpPr txBox="1"/>
          <p:nvPr/>
        </p:nvSpPr>
        <p:spPr>
          <a:xfrm>
            <a:off x="2314260" y="105005"/>
            <a:ext cx="960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от 7 мая 2024 г. № 309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национальных целях развития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на период до 2030 года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 перспективу до 2036 года» (извлечения)</a:t>
            </a:r>
          </a:p>
        </p:txBody>
      </p:sp>
    </p:spTree>
    <p:extLst>
      <p:ext uri="{BB962C8B-B14F-4D97-AF65-F5344CB8AC3E}">
        <p14:creationId xmlns:p14="http://schemas.microsoft.com/office/powerpoint/2010/main" val="116846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016745" y="2495650"/>
            <a:ext cx="10158510" cy="356269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Целевые показатели и задачи:</a:t>
            </a:r>
          </a:p>
          <a:p>
            <a:pPr marL="630238" indent="-6302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повышение к 2030 году уровня удовлетворенности граждан условиями для занятий физической культурой и спортом;</a:t>
            </a:r>
          </a:p>
          <a:p>
            <a:pPr marL="630238" indent="-6302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снижение к 2030 году суммарной продолжительности временной нетрудоспособности граждан в трудоспособном возрасте на основе формирования здорового образа жизни, создания условий для своевременной профилактики заболеваний и привлечения граждан к систематическим занятиям спортом;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BE6B69-6A84-1431-34AA-A3B8887D3223}"/>
              </a:ext>
            </a:extLst>
          </p:cNvPr>
          <p:cNvSpPr/>
          <p:nvPr/>
        </p:nvSpPr>
        <p:spPr>
          <a:xfrm>
            <a:off x="0" y="0"/>
            <a:ext cx="12192000" cy="18592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833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38846A-0715-9AF7-AE50-44438204D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4" y="532674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1B57D2-5D38-C65E-DDA4-116DFE9F5322}"/>
              </a:ext>
            </a:extLst>
          </p:cNvPr>
          <p:cNvSpPr txBox="1"/>
          <p:nvPr/>
        </p:nvSpPr>
        <p:spPr>
          <a:xfrm>
            <a:off x="2320673" y="144810"/>
            <a:ext cx="9608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цель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«Сохранение населения, укрепление здоровья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повышение благополучия людей, поддержка семьи»</a:t>
            </a:r>
          </a:p>
        </p:txBody>
      </p:sp>
    </p:spTree>
    <p:extLst>
      <p:ext uri="{BB962C8B-B14F-4D97-AF65-F5344CB8AC3E}">
        <p14:creationId xmlns:p14="http://schemas.microsoft.com/office/powerpoint/2010/main" val="385831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60611" y="3108835"/>
            <a:ext cx="10470777" cy="1496035"/>
          </a:xfrm>
        </p:spPr>
        <p:txBody>
          <a:bodyPr>
            <a:normAutofit fontScale="55000" lnSpcReduction="20000"/>
          </a:bodyPr>
          <a:lstStyle/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Указ Президента РФ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0"/>
            <a:ext cx="12192000" cy="18059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833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9" y="562615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143544" y="162745"/>
            <a:ext cx="9608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государственной политики по сохранению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укреплению традиционных российских 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духовно-нравственных ценностей</a:t>
            </a:r>
          </a:p>
        </p:txBody>
      </p:sp>
    </p:spTree>
    <p:extLst>
      <p:ext uri="{BB962C8B-B14F-4D97-AF65-F5344CB8AC3E}">
        <p14:creationId xmlns:p14="http://schemas.microsoft.com/office/powerpoint/2010/main" val="273909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764988" y="2368528"/>
            <a:ext cx="10662023" cy="3480249"/>
          </a:xfrm>
        </p:spPr>
        <p:txBody>
          <a:bodyPr>
            <a:normAutofit fontScale="47500" lnSpcReduction="20000"/>
          </a:bodyPr>
          <a:lstStyle/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Статья 30.2. Федеральный закон от 04.12.2007 N 329-ФЗ "О физической культуре и спорте в Российской Федерации»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4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Центры раннего физического развития детей </a:t>
            </a: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осуществляют образовательную деятельность, направленную на физическое воспитание и физическую подготовку детей, приобретение ими знаний, умений и навыков в области физической культуры и спорта, физическое совершенствование детей, формирование у детей культуры здорового образа жизни, сохранение и укрепление их здоровья</a:t>
            </a: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4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538163" indent="-538163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4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Возраст 3-10 лет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0"/>
            <a:ext cx="12192000" cy="18059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9" y="562615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233191" y="255078"/>
            <a:ext cx="960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раннего физического </a:t>
            </a:r>
          </a:p>
          <a:p>
            <a:pPr algn="r"/>
            <a:r>
              <a:rPr lang="ru-RU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40304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160336" y="2355800"/>
            <a:ext cx="10213433" cy="356747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Правительству РФ разработать совместно с исполнительными органами субъектов РФ и утвердить 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комплексную государственную программу РФ «Развитие </a:t>
            </a:r>
            <a:r>
              <a:rPr lang="ru-RU" sz="20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ФКиС</a:t>
            </a:r>
            <a:r>
              <a:rPr lang="ru-RU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</a:t>
            </a: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направленную на достижение национальных целей развития РФ на период до 2030 года и на перспективу до 2036 года, предусмотрев в том числе: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а) включение в указанную программу федеральных проектов и отдельных мероприятий в сфере ФКиС, предусмотренных иными государственными программами, национальными и федеральными проектами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Прообраз национального проекта «Спорт»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BE6B69-6A84-1431-34AA-A3B8887D3223}"/>
              </a:ext>
            </a:extLst>
          </p:cNvPr>
          <p:cNvSpPr/>
          <p:nvPr/>
        </p:nvSpPr>
        <p:spPr>
          <a:xfrm>
            <a:off x="0" y="-1"/>
            <a:ext cx="12192000" cy="1625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8331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38846A-0715-9AF7-AE50-44438204D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4" y="532674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1B57D2-5D38-C65E-DDA4-116DFE9F5322}"/>
              </a:ext>
            </a:extLst>
          </p:cNvPr>
          <p:cNvSpPr txBox="1"/>
          <p:nvPr/>
        </p:nvSpPr>
        <p:spPr>
          <a:xfrm>
            <a:off x="2314260" y="105005"/>
            <a:ext cx="9608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поручений Президента РФ по итогам заседания Совета по стратегическому развитию и национальным проектам от 29 мая 2024 года </a:t>
            </a:r>
          </a:p>
        </p:txBody>
      </p:sp>
    </p:spTree>
    <p:extLst>
      <p:ext uri="{BB962C8B-B14F-4D97-AF65-F5344CB8AC3E}">
        <p14:creationId xmlns:p14="http://schemas.microsoft.com/office/powerpoint/2010/main" val="99003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00847" y="2465067"/>
            <a:ext cx="10590306" cy="3163574"/>
          </a:xfrm>
        </p:spPr>
        <p:txBody>
          <a:bodyPr>
            <a:noAutofit/>
          </a:bodyPr>
          <a:lstStyle/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Отсутствие возможности контроля за деятельностью организаций, реализующих ДОПСП, вне зависимости от их ведомственной принадлежности, в том числе муниципальных, частных и т.д.</a:t>
            </a:r>
          </a:p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Отсутствие возможности повторного прохождения этапа спортивной подготовки</a:t>
            </a:r>
          </a:p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Организации, реализующие ДОПСП, не являются физкультурно-спортивными</a:t>
            </a:r>
          </a:p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Отсутствие преемственности стажа и квалификационных категорий «иных специалистов» отрасли, которые стали также педагогическими работниками в 2023 г.</a:t>
            </a:r>
          </a:p>
          <a:p>
            <a:pPr marL="538163" indent="-538163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30E1C3-E581-4F14-A837-C46FC28FAD41}"/>
              </a:ext>
            </a:extLst>
          </p:cNvPr>
          <p:cNvSpPr/>
          <p:nvPr/>
        </p:nvSpPr>
        <p:spPr>
          <a:xfrm>
            <a:off x="0" y="1"/>
            <a:ext cx="12192000" cy="1577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 dirty="0">
              <a:solidFill>
                <a:srgbClr val="08331F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3DAFE-8C86-5C6D-C983-EAE602D65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9" y="562615"/>
            <a:ext cx="1768545" cy="5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C224D-0467-BC34-3C38-26230387FE35}"/>
              </a:ext>
            </a:extLst>
          </p:cNvPr>
          <p:cNvSpPr txBox="1"/>
          <p:nvPr/>
        </p:nvSpPr>
        <p:spPr>
          <a:xfrm>
            <a:off x="2233191" y="255078"/>
            <a:ext cx="9608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нормативного правового регулирования спортивного подготовки</a:t>
            </a:r>
            <a:endParaRPr lang="ru-RU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35215"/>
      </p:ext>
    </p:extLst>
  </p:cSld>
  <p:clrMapOvr>
    <a:masterClrMapping/>
  </p:clrMapOvr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Институт НиГ ЮГУ" id="{88FBCA68-7BA2-4158-8F69-5C6BDE420372}" vid="{B1EFACE3-71F5-4EAF-9BA4-797517F977B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7129</TotalTime>
  <Words>2547</Words>
  <Application>Microsoft Office PowerPoint</Application>
  <PresentationFormat>Широкоэкранный</PresentationFormat>
  <Paragraphs>175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PT Sans</vt:lpstr>
      <vt:lpstr>PT Sans Caption</vt:lpstr>
      <vt:lpstr>Tahoma</vt:lpstr>
      <vt:lpstr>Verdana</vt:lpstr>
      <vt:lpstr>Wingdings</vt:lpstr>
      <vt:lpstr>ЮГУ</vt:lpstr>
      <vt:lpstr>ЮГУ 2</vt:lpstr>
      <vt:lpstr>Тема Office</vt:lpstr>
      <vt:lpstr>1_ЮГУ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Эдуард Абрамов</cp:lastModifiedBy>
  <cp:revision>3247</cp:revision>
  <cp:lastPrinted>2022-01-24T04:15:24Z</cp:lastPrinted>
  <dcterms:created xsi:type="dcterms:W3CDTF">2019-03-10T22:10:48Z</dcterms:created>
  <dcterms:modified xsi:type="dcterms:W3CDTF">2024-10-17T10:46:06Z</dcterms:modified>
</cp:coreProperties>
</file>